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8" r:id="rId2"/>
    <p:sldId id="295" r:id="rId3"/>
    <p:sldId id="299" r:id="rId4"/>
    <p:sldId id="300" r:id="rId5"/>
    <p:sldId id="259" r:id="rId6"/>
    <p:sldId id="296" r:id="rId7"/>
    <p:sldId id="290" r:id="rId8"/>
    <p:sldId id="297" r:id="rId9"/>
    <p:sldId id="29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B38"/>
    <a:srgbClr val="D4EDF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CFE6D-1ED6-4904-8801-55EF976168A1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6083F-49AD-41DD-A4B3-F4059659D1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2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761DF-3667-4F3C-9EE7-F53E741FB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118A1B-47FF-4508-8A04-45B421D1B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759410-C382-4778-9F35-69BADA7F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92032C-9AA6-4D23-AF4B-60CFDBE3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6021E-9610-4B37-A653-FA2EF2D9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3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0C005-2750-4D14-A463-735917DE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1CA75CB-E2A2-426F-A98C-76BAAA6FB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7CF2BF-ECBF-42B9-83E3-88B82AF7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51D2CA-6EEA-477B-BFDF-0C60A2E2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32E1E4-0CA9-4077-8F9A-37C47411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69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BDDBB4-1A0B-471D-8911-AED86EE6D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2B1ECF-0A57-4CD9-910B-FA1888074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7BC63-4303-4C5B-BFC9-19ECA28A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34D1A5-E016-42B1-8256-8FA952BD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13DE4B-448A-44BE-A458-A20A17EE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40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7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61F68-6C50-436F-B1FA-527A6488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90DB7-6E31-43C0-A13A-93F165BE0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FD4FCB-8880-455C-9EFB-690CC52D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9DA334-3BAD-4406-AF1F-A954BF76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35306A-F3CA-4604-8088-A76CE9DC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9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CECE3-DA28-4C5E-B446-896B77A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563E48-B2C8-4FEF-AB3E-CCDB0594A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1A77BE-D534-4095-AC34-ACE24C59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C438D-4FB0-46FA-A750-180AAE98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E96ECC-95EA-4157-A966-FFA699EF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1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3AFDB-F09F-40C6-9CF1-D8DFCC4D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87D834-775F-4994-8EB6-9299F607E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BBF2F0-E68E-407A-A099-58A3464F0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2818B3-0391-4A21-9FB9-5E771F17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CC6D1E-5FBF-45BD-B7C0-3F92A807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DE44B7-4D04-41D5-8383-6E6D4AA0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37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18C47-25E2-44BF-9D06-B68EB2AF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FCA3E5-789B-48EB-8C1D-D755F398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1E628D-BE3F-4D23-AC93-DAD31FBD2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93AC1A7-6387-49D2-B818-C9CAB17F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6622E-9F3F-4767-9176-5D962C43C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03F4DE2-2876-4F4E-9C87-F0C00800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CB6719-C551-49B4-B5EB-A7E8ADFA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C86841-F8E7-4779-B0F1-AFCB51B7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41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B4C8-1757-4FF6-9C7E-54551133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CA5141-450B-4BE2-9CCE-18CA35B7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39BA5C-F1E8-45E1-BB6D-5E002D84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763EF7-1F6B-4FF3-9B01-9B095E9E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72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B5A412-8E86-4499-AE9E-2E9FDEEC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EC3B90-95E0-4C28-A44C-ECD2E595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2C4056-C61E-40FF-86FB-D44C55E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8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DCB65-3BB8-47DF-923B-7B894895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362B2F-F0CD-4E02-8D89-687194E34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8BC82A-E0DC-42F6-8CFB-17345F5F7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090098-3F77-4A1E-9D41-1C422368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3EC96F-A9BE-4F12-B990-F7512A89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778DA4-AF50-453B-8383-D7EEC370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2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3422A-2EE4-4E9A-8182-338BB723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EF9ACB7-F35B-4F07-B7A9-0BE9342BB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BA32DD-BEC7-4947-A474-EBC8FCDE3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827DB1-C9AB-482E-84FC-8A5561DC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4CD527-6EDF-43EB-8F85-8266D3F6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F5F59F-3D3F-49AC-BB85-5F67B3BB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38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F2C6A35-C79D-43A9-99DA-F2A440B3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3A4E4E-3B9D-4F04-A661-271379158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550763-8300-4C22-B26D-3F05720FA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8EA9-3DF1-423A-B67A-89D09AD965D2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43340E-BBEC-4BF8-BA81-9ECAF389C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847143-81CD-4C0C-833A-C033EC3D1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C9E1-202E-4BF8-841A-895D54A6E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0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97C771-75B9-4F29-8A88-B2BE4DC53FCF}" type="datetimeFigureOut">
              <a:rPr lang="de-AT" smtClean="0"/>
              <a:pPr/>
              <a:t>28.02.2025</a:t>
            </a:fld>
            <a:endParaRPr lang="de-AT"/>
          </a:p>
        </p:txBody>
      </p:sp>
      <p:sp useBgFill="1">
        <p:nvSpPr>
          <p:cNvPr id="14" name="Rectangle 3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6" name="Freeform: Shape 3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3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2713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8111907" y="4295280"/>
            <a:ext cx="43275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Schule:	______________________</a:t>
            </a:r>
            <a:br>
              <a:rPr lang="de-DE" sz="1700" dirty="0" smtClean="0"/>
            </a:br>
            <a:r>
              <a:rPr lang="de-DE" sz="1700" dirty="0" smtClean="0"/>
              <a:t/>
            </a:r>
            <a:br>
              <a:rPr lang="de-DE" sz="1700" dirty="0" smtClean="0"/>
            </a:br>
            <a:r>
              <a:rPr lang="de-DE" sz="1700" dirty="0"/>
              <a:t>Klasse</a:t>
            </a:r>
            <a:r>
              <a:rPr lang="de-DE" sz="1700" dirty="0" smtClean="0"/>
              <a:t>:	______________________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23279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97C771-75B9-4F29-8A88-B2BE4DC53FCF}" type="datetimeFigureOut">
              <a:rPr lang="de-AT" smtClean="0"/>
              <a:pPr/>
              <a:t>28.02.2025</a:t>
            </a:fld>
            <a:endParaRPr lang="de-AT"/>
          </a:p>
        </p:txBody>
      </p:sp>
      <p:sp useBgFill="1">
        <p:nvSpPr>
          <p:cNvPr id="14" name="Rectangle 3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6" name="Freeform: Shape 3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3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5" y="0"/>
            <a:ext cx="12188951" cy="6827133"/>
          </a:xfrm>
          <a:prstGeom prst="rect">
            <a:avLst/>
          </a:prstGeom>
        </p:spPr>
      </p:pic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962A0806-5741-4CFA-8A83-3DCC0C40A92A}"/>
              </a:ext>
            </a:extLst>
          </p:cNvPr>
          <p:cNvSpPr txBox="1">
            <a:spLocks/>
          </p:cNvSpPr>
          <p:nvPr/>
        </p:nvSpPr>
        <p:spPr>
          <a:xfrm>
            <a:off x="4916742" y="750924"/>
            <a:ext cx="5168821" cy="30709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dirty="0" smtClean="0"/>
              <a:t>Lasst euch darauf ein!</a:t>
            </a:r>
          </a:p>
          <a:p>
            <a:r>
              <a:rPr lang="de-DE" sz="2600" dirty="0" smtClean="0"/>
              <a:t>Entscheidet </a:t>
            </a:r>
            <a:r>
              <a:rPr lang="de-DE" sz="2600" dirty="0"/>
              <a:t/>
            </a:r>
            <a:br>
              <a:rPr lang="de-DE" sz="2600" dirty="0"/>
            </a:br>
            <a:r>
              <a:rPr lang="de-DE" sz="2600" dirty="0" smtClean="0"/>
              <a:t>gemeinsam!</a:t>
            </a:r>
          </a:p>
          <a:p>
            <a:r>
              <a:rPr lang="de-DE" sz="2600" dirty="0" smtClean="0"/>
              <a:t>Alle in der Gruppe </a:t>
            </a:r>
            <a:br>
              <a:rPr lang="de-DE" sz="2600" dirty="0" smtClean="0"/>
            </a:br>
            <a:r>
              <a:rPr lang="de-DE" sz="2600" dirty="0" smtClean="0"/>
              <a:t>werden gehört!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354923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41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AF234B8-4B38-4ECD-A21E-4CF1B7CF1B10}"/>
              </a:ext>
            </a:extLst>
          </p:cNvPr>
          <p:cNvSpPr txBox="1">
            <a:spLocks/>
          </p:cNvSpPr>
          <p:nvPr/>
        </p:nvSpPr>
        <p:spPr>
          <a:xfrm>
            <a:off x="6542469" y="4927884"/>
            <a:ext cx="5505814" cy="1471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+mn-lt"/>
              </a:rPr>
              <a:t>Wie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wird</a:t>
            </a:r>
            <a:r>
              <a:rPr lang="en-US" dirty="0" smtClean="0">
                <a:latin typeface="+mn-lt"/>
              </a:rPr>
              <a:t> die </a:t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Zukunft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werden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1">
            <a:extLst>
              <a:ext uri="{FF2B5EF4-FFF2-40B4-BE49-F238E27FC236}">
                <a16:creationId xmlns:a16="http://schemas.microsoft.com/office/drawing/2014/main" id="{35CED7ED-DB39-4667-B225-61194B412DEE}"/>
              </a:ext>
            </a:extLst>
          </p:cNvPr>
          <p:cNvSpPr txBox="1">
            <a:spLocks/>
          </p:cNvSpPr>
          <p:nvPr/>
        </p:nvSpPr>
        <p:spPr>
          <a:xfrm>
            <a:off x="6542469" y="4253303"/>
            <a:ext cx="5395975" cy="64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+mj-lt"/>
              </a:rPr>
              <a:t>Die </a:t>
            </a:r>
            <a:r>
              <a:rPr lang="en-US" sz="2000" dirty="0" err="1" smtClean="0">
                <a:latin typeface="+mj-lt"/>
              </a:rPr>
              <a:t>Auswirkungen</a:t>
            </a:r>
            <a:r>
              <a:rPr lang="en-US" sz="2000" dirty="0" smtClean="0">
                <a:latin typeface="+mj-lt"/>
              </a:rPr>
              <a:t> des </a:t>
            </a:r>
            <a:r>
              <a:rPr lang="en-US" sz="2000" dirty="0" err="1" smtClean="0">
                <a:latin typeface="+mj-lt"/>
              </a:rPr>
              <a:t>Klimawandels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sind</a:t>
            </a:r>
            <a:r>
              <a:rPr lang="en-US" sz="2000" dirty="0" smtClean="0">
                <a:latin typeface="+mj-lt"/>
              </a:rPr>
              <a:t> </a:t>
            </a:r>
            <a:br>
              <a:rPr lang="en-US" sz="2000" dirty="0" smtClean="0">
                <a:latin typeface="+mj-lt"/>
              </a:rPr>
            </a:br>
            <a:r>
              <a:rPr lang="en-US" sz="2000" dirty="0" err="1" smtClean="0">
                <a:latin typeface="+mj-lt"/>
              </a:rPr>
              <a:t>überall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spürbar</a:t>
            </a:r>
            <a:r>
              <a:rPr lang="en-US" sz="2000" dirty="0" smtClean="0">
                <a:latin typeface="+mj-lt"/>
              </a:rPr>
              <a:t> …</a:t>
            </a:r>
            <a:endParaRPr lang="en-US" sz="2000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1401129" y="5022214"/>
            <a:ext cx="303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Fotos</a:t>
            </a:r>
            <a:r>
              <a:rPr lang="en-US" sz="1200" dirty="0" smtClean="0">
                <a:solidFill>
                  <a:schemeClr val="bg1"/>
                </a:solidFill>
              </a:rPr>
              <a:t>: pixabay.com</a:t>
            </a:r>
            <a:endParaRPr lang="de-A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45"/>
            <a:ext cx="12192000" cy="7067418"/>
          </a:xfr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E717C50-677C-4706-ABFF-BF50FA276268}"/>
              </a:ext>
            </a:extLst>
          </p:cNvPr>
          <p:cNvSpPr txBox="1">
            <a:spLocks/>
          </p:cNvSpPr>
          <p:nvPr/>
        </p:nvSpPr>
        <p:spPr>
          <a:xfrm>
            <a:off x="457222" y="1583859"/>
            <a:ext cx="5006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ACHTUNG!</a:t>
            </a:r>
            <a:endParaRPr lang="de-DE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92CBEE8A-B8AB-4C25-AF65-C3E4304D8594}"/>
              </a:ext>
            </a:extLst>
          </p:cNvPr>
          <p:cNvSpPr txBox="1">
            <a:spLocks/>
          </p:cNvSpPr>
          <p:nvPr/>
        </p:nvSpPr>
        <p:spPr>
          <a:xfrm>
            <a:off x="461666" y="3059552"/>
            <a:ext cx="500633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400" smtClean="0"/>
              <a:t>Es besteht dringender Handlungsbedarf! </a:t>
            </a:r>
          </a:p>
          <a:p>
            <a:r>
              <a:rPr lang="de-AT" sz="2400" smtClean="0"/>
              <a:t>Maßnahmen müssen schnellstmöglich umgesetzt werden!</a:t>
            </a:r>
            <a:endParaRPr lang="de-AT" sz="2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534B30-DA66-43E8-A1E7-D3FB129A5F83}"/>
              </a:ext>
            </a:extLst>
          </p:cNvPr>
          <p:cNvSpPr/>
          <p:nvPr/>
        </p:nvSpPr>
        <p:spPr>
          <a:xfrm>
            <a:off x="986437" y="5372189"/>
            <a:ext cx="43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	</a:t>
            </a:r>
            <a:r>
              <a:rPr lang="de-DE" sz="2400" b="1" dirty="0"/>
              <a:t>NUN SEID IHR AM WORT!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1158998" y="5446426"/>
            <a:ext cx="742385" cy="334978"/>
          </a:xfrm>
          <a:prstGeom prst="rightArrow">
            <a:avLst/>
          </a:prstGeom>
          <a:solidFill>
            <a:srgbClr val="AF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 rot="16200000">
            <a:off x="10537316" y="5203316"/>
            <a:ext cx="303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Foto</a:t>
            </a:r>
            <a:r>
              <a:rPr lang="en-US" sz="1200" dirty="0" smtClean="0">
                <a:solidFill>
                  <a:schemeClr val="bg1"/>
                </a:solidFill>
              </a:rPr>
              <a:t>: pixabay.com</a:t>
            </a:r>
            <a:endParaRPr lang="de-A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76790A-12D6-43CD-A957-CBB1A1B3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tx2"/>
                </a:solidFill>
              </a:rPr>
              <a:t>Expert*innengruppen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fik 4" descr="Lupe mit einfarbiger Füllung">
            <a:extLst>
              <a:ext uri="{FF2B5EF4-FFF2-40B4-BE49-F238E27FC236}">
                <a16:creationId xmlns:a16="http://schemas.microsoft.com/office/drawing/2014/main" id="{418B4E34-1824-484A-9371-6303F3A29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6E1207-3321-48F2-B436-34BBC0F77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tx2"/>
                </a:solidFill>
              </a:rPr>
              <a:t>Nehmt alltägliches Verhalten unter die Lupe!</a:t>
            </a:r>
          </a:p>
          <a:p>
            <a:r>
              <a:rPr lang="de-DE" sz="1800" dirty="0">
                <a:solidFill>
                  <a:schemeClr val="tx2"/>
                </a:solidFill>
                <a:effectLst/>
                <a:latin typeface="SerifGothicStd-Heavy"/>
                <a:ea typeface="Calibri" panose="020F0502020204030204" pitchFamily="34" charset="0"/>
                <a:cs typeface="SerifGothicStd-Heavy"/>
              </a:rPr>
              <a:t>Kleidung und Konsum </a:t>
            </a:r>
          </a:p>
          <a:p>
            <a:r>
              <a:rPr lang="de-DE" sz="1800" dirty="0">
                <a:solidFill>
                  <a:schemeClr val="tx2"/>
                </a:solidFill>
                <a:effectLst/>
                <a:latin typeface="SerifGothicStd-Heavy"/>
                <a:ea typeface="Calibri" panose="020F0502020204030204" pitchFamily="34" charset="0"/>
                <a:cs typeface="SerifGothicStd-Heavy"/>
              </a:rPr>
              <a:t>Mobilität und Freizeit</a:t>
            </a:r>
          </a:p>
          <a:p>
            <a:r>
              <a:rPr lang="de-DE" sz="1800" dirty="0">
                <a:solidFill>
                  <a:schemeClr val="tx2"/>
                </a:solidFill>
                <a:effectLst/>
                <a:latin typeface="SerifGothicStd-Heavy"/>
                <a:ea typeface="Calibri" panose="020F0502020204030204" pitchFamily="34" charset="0"/>
                <a:cs typeface="SerifGothicStd-Heavy"/>
              </a:rPr>
              <a:t>Müll und Verpackungen </a:t>
            </a:r>
          </a:p>
          <a:p>
            <a:r>
              <a:rPr lang="de-DE" sz="1800" dirty="0">
                <a:solidFill>
                  <a:schemeClr val="tx2"/>
                </a:solidFill>
                <a:effectLst/>
                <a:latin typeface="SerifGothicStd-Heavy"/>
                <a:ea typeface="Calibri" panose="020F0502020204030204" pitchFamily="34" charset="0"/>
                <a:cs typeface="SerifGothicStd-Heavy"/>
              </a:rPr>
              <a:t>Ernährung und </a:t>
            </a:r>
            <a:r>
              <a:rPr lang="de-DE" sz="1800" dirty="0" smtClean="0">
                <a:solidFill>
                  <a:schemeClr val="tx2"/>
                </a:solidFill>
                <a:effectLst/>
                <a:latin typeface="SerifGothicStd-Heavy"/>
                <a:ea typeface="Calibri" panose="020F0502020204030204" pitchFamily="34" charset="0"/>
                <a:cs typeface="SerifGothicStd-Heavy"/>
              </a:rPr>
              <a:t>Lebensmittel</a:t>
            </a:r>
            <a:endParaRPr lang="de-DE" sz="1800" dirty="0">
              <a:solidFill>
                <a:schemeClr val="tx2"/>
              </a:solidFill>
              <a:effectLst/>
              <a:latin typeface="SerifGothicStd-Heavy"/>
              <a:ea typeface="Calibri" panose="020F0502020204030204" pitchFamily="34" charset="0"/>
              <a:cs typeface="SerifGothicStd-Heavy"/>
            </a:endParaRPr>
          </a:p>
          <a:p>
            <a:r>
              <a:rPr lang="de-DE" sz="1800" dirty="0">
                <a:solidFill>
                  <a:schemeClr val="tx2"/>
                </a:solidFill>
                <a:effectLst/>
                <a:latin typeface="SerifGothicStd-Heavy"/>
                <a:ea typeface="Calibri" panose="020F0502020204030204" pitchFamily="34" charset="0"/>
                <a:cs typeface="SerifGothicStd-Heavy"/>
              </a:rPr>
              <a:t>Energie und Internet</a:t>
            </a:r>
            <a:endParaRPr lang="de-D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25622" y="0"/>
            <a:ext cx="12166377" cy="7055860"/>
          </a:xfrm>
          <a:prstGeom prst="rect">
            <a:avLst/>
          </a:prstGeom>
          <a:solidFill>
            <a:srgbClr val="AFCB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76790A-12D6-43CD-A957-CBB1A1B3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7" y="606230"/>
            <a:ext cx="4766330" cy="1454051"/>
          </a:xfrm>
        </p:spPr>
        <p:txBody>
          <a:bodyPr>
            <a:normAutofit/>
          </a:bodyPr>
          <a:lstStyle/>
          <a:p>
            <a:r>
              <a:rPr lang="de-DE" sz="3600" dirty="0" smtClean="0"/>
              <a:t>Die </a:t>
            </a:r>
            <a:br>
              <a:rPr lang="de-DE" sz="3600" dirty="0" smtClean="0"/>
            </a:br>
            <a:r>
              <a:rPr lang="de-DE" sz="3600" dirty="0" smtClean="0"/>
              <a:t>Karten</a:t>
            </a:r>
            <a:endParaRPr lang="de-DE" sz="3600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073713"/>
              </p:ext>
            </p:extLst>
          </p:nvPr>
        </p:nvGraphicFramePr>
        <p:xfrm>
          <a:off x="2022475" y="166688"/>
          <a:ext cx="9875838" cy="657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13716000" imgH="9144000" progId="Unknown">
                  <p:embed/>
                </p:oleObj>
              </mc:Choice>
              <mc:Fallback>
                <p:oleObj r:id="rId3" imgW="13716000" imgH="9144000" progId="Unknown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66688"/>
                        <a:ext cx="9875838" cy="6573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7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88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C149E-2377-4758-97F6-D5D2A6F7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84" y="850039"/>
            <a:ext cx="8676192" cy="922489"/>
          </a:xfrm>
        </p:spPr>
        <p:txBody>
          <a:bodyPr anchor="b">
            <a:noAutofit/>
          </a:bodyPr>
          <a:lstStyle/>
          <a:p>
            <a:r>
              <a:rPr lang="de-DE" sz="3500" b="1" dirty="0" smtClean="0"/>
              <a:t>Eure neue klimafreundliche </a:t>
            </a:r>
            <a:br>
              <a:rPr lang="de-DE" sz="3500" b="1" dirty="0" smtClean="0"/>
            </a:br>
            <a:r>
              <a:rPr lang="de-DE" sz="3500" b="1" dirty="0" smtClean="0"/>
              <a:t>Gesellschaft</a:t>
            </a:r>
            <a:endParaRPr lang="de-DE" sz="3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A0806-5741-4CFA-8A83-3DCC0C40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587" y="1850970"/>
            <a:ext cx="6663350" cy="3273294"/>
          </a:xfrm>
        </p:spPr>
        <p:txBody>
          <a:bodyPr anchor="t">
            <a:normAutofit/>
          </a:bodyPr>
          <a:lstStyle/>
          <a:p>
            <a:r>
              <a:rPr lang="de-DE" sz="2000" dirty="0" smtClean="0"/>
              <a:t>Was </a:t>
            </a:r>
            <a:r>
              <a:rPr lang="de-DE" sz="2000" dirty="0"/>
              <a:t>wäre die größte Veränderung in eurem </a:t>
            </a:r>
            <a:r>
              <a:rPr lang="de-DE" sz="2000" dirty="0" smtClean="0"/>
              <a:t>Alltag </a:t>
            </a:r>
            <a:r>
              <a:rPr lang="de-DE" sz="2000" dirty="0"/>
              <a:t>im Gegensatz zu früher?</a:t>
            </a:r>
          </a:p>
          <a:p>
            <a:r>
              <a:rPr lang="de-DE" sz="2000" dirty="0" smtClean="0"/>
              <a:t>Wären </a:t>
            </a:r>
            <a:r>
              <a:rPr lang="de-DE" sz="2000" dirty="0"/>
              <a:t>die Menschen weniger glücklich/glücklicher </a:t>
            </a:r>
            <a:r>
              <a:rPr lang="de-DE" sz="2000" dirty="0" smtClean="0"/>
              <a:t>als </a:t>
            </a:r>
            <a:r>
              <a:rPr lang="de-DE" sz="2000" dirty="0"/>
              <a:t>davor? Wieso?</a:t>
            </a:r>
          </a:p>
          <a:p>
            <a:r>
              <a:rPr lang="de-DE" sz="2000" dirty="0" smtClean="0"/>
              <a:t>Habt </a:t>
            </a:r>
            <a:r>
              <a:rPr lang="de-DE" sz="2000" dirty="0"/>
              <a:t>ihr in der klimafreundlichen Gesellschaft </a:t>
            </a:r>
            <a:r>
              <a:rPr lang="de-DE" sz="2000" dirty="0" smtClean="0"/>
              <a:t>alles, was </a:t>
            </a:r>
            <a:r>
              <a:rPr lang="de-DE" sz="2000" dirty="0"/>
              <a:t>ihr für ein </a:t>
            </a:r>
            <a:r>
              <a:rPr lang="de-DE" sz="2000" dirty="0" smtClean="0"/>
              <a:t>gutes </a:t>
            </a:r>
            <a:r>
              <a:rPr lang="de-DE" sz="2000" dirty="0"/>
              <a:t>Leben braucht? </a:t>
            </a:r>
            <a:r>
              <a:rPr lang="de-DE" sz="2000" dirty="0" smtClean="0"/>
              <a:t>Fehlt </a:t>
            </a:r>
            <a:r>
              <a:rPr lang="de-DE" sz="2000" dirty="0"/>
              <a:t>etwas </a:t>
            </a:r>
            <a:r>
              <a:rPr lang="de-DE" sz="2000" dirty="0" smtClean="0"/>
              <a:t>Grundlegendes</a:t>
            </a:r>
            <a:r>
              <a:rPr lang="de-DE" sz="2000" dirty="0"/>
              <a:t>?</a:t>
            </a:r>
          </a:p>
          <a:p>
            <a:r>
              <a:rPr lang="de-DE" sz="2000" dirty="0" smtClean="0"/>
              <a:t>Was </a:t>
            </a:r>
            <a:r>
              <a:rPr lang="de-DE" sz="2000" dirty="0"/>
              <a:t>sind die Vorteile dieses Lebensstils? </a:t>
            </a:r>
            <a:r>
              <a:rPr lang="de-DE" sz="2000" dirty="0" smtClean="0"/>
              <a:t>In </a:t>
            </a:r>
            <a:r>
              <a:rPr lang="de-DE" sz="2000" dirty="0"/>
              <a:t>welchen </a:t>
            </a:r>
            <a:r>
              <a:rPr lang="de-DE" sz="2000" dirty="0" smtClean="0"/>
              <a:t>Bereichen würde </a:t>
            </a:r>
            <a:r>
              <a:rPr lang="de-DE" sz="2000" dirty="0"/>
              <a:t>die </a:t>
            </a:r>
            <a:r>
              <a:rPr lang="de-DE" sz="2000" dirty="0" smtClean="0"/>
              <a:t>Lebensqualität </a:t>
            </a:r>
            <a:r>
              <a:rPr lang="de-DE" sz="2000" dirty="0"/>
              <a:t>der </a:t>
            </a:r>
            <a:r>
              <a:rPr lang="de-DE" sz="2000" dirty="0" smtClean="0"/>
              <a:t>Menschen </a:t>
            </a:r>
            <a:r>
              <a:rPr lang="de-DE" sz="2000" dirty="0"/>
              <a:t>steigen?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88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C149E-2377-4758-97F6-D5D2A6F7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446" y="1112589"/>
            <a:ext cx="8676192" cy="922489"/>
          </a:xfrm>
        </p:spPr>
        <p:txBody>
          <a:bodyPr anchor="b">
            <a:noAutofit/>
          </a:bodyPr>
          <a:lstStyle/>
          <a:p>
            <a:r>
              <a:rPr lang="de-DE" sz="3500" b="1" dirty="0" smtClean="0"/>
              <a:t>Gruppen-Entscheidungen</a:t>
            </a:r>
            <a:endParaRPr lang="de-DE" sz="3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A0806-5741-4CFA-8A83-3DCC0C40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070" y="2204051"/>
            <a:ext cx="10179675" cy="2847477"/>
          </a:xfrm>
        </p:spPr>
        <p:txBody>
          <a:bodyPr anchor="t">
            <a:normAutofit/>
          </a:bodyPr>
          <a:lstStyle/>
          <a:p>
            <a:r>
              <a:rPr lang="de-DE" sz="2000" dirty="0"/>
              <a:t>Wie habt ihr entschieden, was ihr weglassen könnt?</a:t>
            </a:r>
          </a:p>
          <a:p>
            <a:r>
              <a:rPr lang="de-DE" sz="2000" dirty="0"/>
              <a:t>Wie seid ihr mit Meinungsverschiedenheiten umgegangen?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884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uppieren 26"/>
          <p:cNvGrpSpPr/>
          <p:nvPr/>
        </p:nvGrpSpPr>
        <p:grpSpPr>
          <a:xfrm rot="300085">
            <a:off x="8263824" y="1786436"/>
            <a:ext cx="1938216" cy="1164492"/>
            <a:chOff x="5165969" y="468923"/>
            <a:chExt cx="1938216" cy="1164492"/>
          </a:xfrm>
        </p:grpSpPr>
        <p:sp>
          <p:nvSpPr>
            <p:cNvPr id="12" name="Rechteck 11"/>
            <p:cNvSpPr/>
            <p:nvPr/>
          </p:nvSpPr>
          <p:spPr>
            <a:xfrm>
              <a:off x="5165969" y="468923"/>
              <a:ext cx="1938216" cy="116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532586" y="608058"/>
              <a:ext cx="12362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b="1" dirty="0">
                  <a:latin typeface="SerifGothicStd-Heavy"/>
                  <a:ea typeface="Calibri" panose="020F0502020204030204" pitchFamily="34" charset="0"/>
                  <a:cs typeface="SerifGothicStd-Heavy"/>
                </a:rPr>
                <a:t>Kleidung </a:t>
              </a: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/>
              </a:r>
              <a:b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</a:b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>und </a:t>
              </a:r>
              <a:b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</a:b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>Konsum </a:t>
              </a:r>
              <a:endParaRPr lang="de-AT" b="1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 rot="20656135">
            <a:off x="9743358" y="3710067"/>
            <a:ext cx="1938216" cy="1164492"/>
            <a:chOff x="7874000" y="459565"/>
            <a:chExt cx="1938216" cy="1164492"/>
          </a:xfrm>
        </p:grpSpPr>
        <p:sp>
          <p:nvSpPr>
            <p:cNvPr id="14" name="Rechteck 13"/>
            <p:cNvSpPr/>
            <p:nvPr/>
          </p:nvSpPr>
          <p:spPr>
            <a:xfrm>
              <a:off x="7874000" y="459565"/>
              <a:ext cx="1938216" cy="116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8259853" y="598700"/>
              <a:ext cx="119776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b="1" dirty="0">
                  <a:latin typeface="SerifGothicStd-Heavy"/>
                  <a:ea typeface="Calibri" panose="020F0502020204030204" pitchFamily="34" charset="0"/>
                  <a:cs typeface="SerifGothicStd-Heavy"/>
                </a:rPr>
                <a:t>Mobilität </a:t>
              </a: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/>
              </a:r>
              <a:b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</a:b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>und </a:t>
              </a:r>
              <a:b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</a:b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>Freizeit</a:t>
              </a:r>
              <a:endParaRPr lang="de-AT" b="1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 rot="625696">
            <a:off x="7205335" y="3232276"/>
            <a:ext cx="1938216" cy="1164492"/>
            <a:chOff x="5165969" y="2118713"/>
            <a:chExt cx="1938216" cy="1164492"/>
          </a:xfrm>
        </p:grpSpPr>
        <p:sp>
          <p:nvSpPr>
            <p:cNvPr id="16" name="Rechteck 15"/>
            <p:cNvSpPr/>
            <p:nvPr/>
          </p:nvSpPr>
          <p:spPr>
            <a:xfrm>
              <a:off x="5165969" y="2118713"/>
              <a:ext cx="1938216" cy="116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46637" y="2257848"/>
              <a:ext cx="160813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b="1" dirty="0">
                  <a:latin typeface="SerifGothicStd-Heavy"/>
                  <a:ea typeface="Calibri" panose="020F0502020204030204" pitchFamily="34" charset="0"/>
                  <a:cs typeface="SerifGothicStd-Heavy"/>
                </a:rPr>
                <a:t>Ernährung </a:t>
              </a: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/>
              </a:r>
              <a:b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</a:b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>und </a:t>
              </a:r>
              <a:b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</a:b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>Lebensmittel</a:t>
              </a:r>
              <a:endParaRPr lang="de-AT" b="1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 rot="21298959">
            <a:off x="5414328" y="4737822"/>
            <a:ext cx="1938216" cy="1164492"/>
            <a:chOff x="7874000" y="2101539"/>
            <a:chExt cx="1938216" cy="1164492"/>
          </a:xfrm>
        </p:grpSpPr>
        <p:sp>
          <p:nvSpPr>
            <p:cNvPr id="19" name="Rechteck 18"/>
            <p:cNvSpPr/>
            <p:nvPr/>
          </p:nvSpPr>
          <p:spPr>
            <a:xfrm>
              <a:off x="7874000" y="2101539"/>
              <a:ext cx="1938216" cy="116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8311149" y="2240674"/>
              <a:ext cx="109517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b="1" dirty="0">
                  <a:latin typeface="SerifGothicStd-Heavy"/>
                  <a:ea typeface="Calibri" panose="020F0502020204030204" pitchFamily="34" charset="0"/>
                  <a:cs typeface="SerifGothicStd-Heavy"/>
                </a:rPr>
                <a:t>Energie </a:t>
              </a: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/>
              </a:r>
              <a:b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</a:b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>und </a:t>
              </a:r>
              <a:b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</a:b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>Internet</a:t>
              </a:r>
              <a:endParaRPr lang="de-AT" b="1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 rot="20880995">
            <a:off x="5126891" y="1866302"/>
            <a:ext cx="1938216" cy="1164492"/>
            <a:chOff x="3152802" y="1068367"/>
            <a:chExt cx="1938216" cy="1164492"/>
          </a:xfrm>
        </p:grpSpPr>
        <p:sp>
          <p:nvSpPr>
            <p:cNvPr id="22" name="Rechteck 21"/>
            <p:cNvSpPr/>
            <p:nvPr/>
          </p:nvSpPr>
          <p:spPr>
            <a:xfrm>
              <a:off x="3152802" y="1068367"/>
              <a:ext cx="1938216" cy="116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3256495" y="1207502"/>
              <a:ext cx="176208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b="1" dirty="0">
                  <a:latin typeface="SerifGothicStd-Heavy"/>
                  <a:ea typeface="Calibri" panose="020F0502020204030204" pitchFamily="34" charset="0"/>
                  <a:cs typeface="SerifGothicStd-Heavy"/>
                </a:rPr>
                <a:t>Müll </a:t>
              </a: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/>
              </a:r>
              <a:b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</a:b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>und </a:t>
              </a:r>
              <a:b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</a:br>
              <a:r>
                <a:rPr lang="de-DE" b="1" dirty="0" smtClean="0">
                  <a:latin typeface="SerifGothicStd-Heavy"/>
                  <a:ea typeface="Calibri" panose="020F0502020204030204" pitchFamily="34" charset="0"/>
                  <a:cs typeface="SerifGothicStd-Heavy"/>
                </a:rPr>
                <a:t>Verpackungen</a:t>
              </a:r>
              <a:endParaRPr lang="de-AT" b="1" dirty="0"/>
            </a:p>
          </p:txBody>
        </p:sp>
      </p:grpSp>
      <p:sp>
        <p:nvSpPr>
          <p:cNvPr id="28" name="Titel 1">
            <a:extLst>
              <a:ext uri="{FF2B5EF4-FFF2-40B4-BE49-F238E27FC236}">
                <a16:creationId xmlns:a16="http://schemas.microsoft.com/office/drawing/2014/main" id="{729C149E-2377-4758-97F6-D5D2A6F7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988" y="510054"/>
            <a:ext cx="8676192" cy="922489"/>
          </a:xfrm>
        </p:spPr>
        <p:txBody>
          <a:bodyPr anchor="b">
            <a:noAutofit/>
          </a:bodyPr>
          <a:lstStyle/>
          <a:p>
            <a:r>
              <a:rPr lang="de-DE" sz="3500" b="1" dirty="0" smtClean="0"/>
              <a:t>Wo kannst DU etwas verändern?</a:t>
            </a:r>
            <a:endParaRPr lang="de-DE" sz="3500" b="1" dirty="0"/>
          </a:p>
        </p:txBody>
      </p:sp>
    </p:spTree>
    <p:extLst>
      <p:ext uri="{BB962C8B-B14F-4D97-AF65-F5344CB8AC3E}">
        <p14:creationId xmlns:p14="http://schemas.microsoft.com/office/powerpoint/2010/main" val="7912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Breitbild</PresentationFormat>
  <Paragraphs>36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SerifGothicStd-Heavy</vt:lpstr>
      <vt:lpstr>Office</vt:lpstr>
      <vt:lpstr>Unknown</vt:lpstr>
      <vt:lpstr>PowerPoint-Präsentation</vt:lpstr>
      <vt:lpstr>PowerPoint-Präsentation</vt:lpstr>
      <vt:lpstr>PowerPoint-Präsentation</vt:lpstr>
      <vt:lpstr>PowerPoint-Präsentation</vt:lpstr>
      <vt:lpstr>Expert*innengruppen</vt:lpstr>
      <vt:lpstr>Die  Karten</vt:lpstr>
      <vt:lpstr>Eure neue klimafreundliche  Gesellschaft</vt:lpstr>
      <vt:lpstr>Gruppen-Entscheidungen</vt:lpstr>
      <vt:lpstr>Wo kannst DU etwas verändern?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in eine klimafreundliche Gesellschaft!</dc:title>
  <dc:creator>Katrin Uray-Preininger</dc:creator>
  <cp:lastModifiedBy>Krobath Michael</cp:lastModifiedBy>
  <cp:revision>29</cp:revision>
  <dcterms:created xsi:type="dcterms:W3CDTF">2021-02-17T10:10:52Z</dcterms:created>
  <dcterms:modified xsi:type="dcterms:W3CDTF">2025-02-28T18:06:35Z</dcterms:modified>
</cp:coreProperties>
</file>